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021EA-F8A7-4957-BF3D-5CFDFBB4BA35}" type="datetimeFigureOut">
              <a:rPr lang="en-US" smtClean="0"/>
              <a:pPr/>
              <a:t>4/22/2012</a:t>
            </a:fld>
            <a:endParaRPr lang="en-CA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B5F1FAB-1818-47E2-B2DC-702BAB08EDB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021EA-F8A7-4957-BF3D-5CFDFBB4BA35}" type="datetimeFigureOut">
              <a:rPr lang="en-US" smtClean="0"/>
              <a:pPr/>
              <a:t>4/22/2012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F1FAB-1818-47E2-B2DC-702BAB08EDB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021EA-F8A7-4957-BF3D-5CFDFBB4BA35}" type="datetimeFigureOut">
              <a:rPr lang="en-US" smtClean="0"/>
              <a:pPr/>
              <a:t>4/22/2012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F1FAB-1818-47E2-B2DC-702BAB08EDB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021EA-F8A7-4957-BF3D-5CFDFBB4BA35}" type="datetimeFigureOut">
              <a:rPr lang="en-US" smtClean="0"/>
              <a:pPr/>
              <a:t>4/22/2012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C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B5F1FAB-1818-47E2-B2DC-702BAB08EDB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021EA-F8A7-4957-BF3D-5CFDFBB4BA35}" type="datetimeFigureOut">
              <a:rPr lang="en-US" smtClean="0"/>
              <a:pPr/>
              <a:t>4/22/2012</a:t>
            </a:fld>
            <a:endParaRPr lang="en-CA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F1FAB-1818-47E2-B2DC-702BAB08EDB1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021EA-F8A7-4957-BF3D-5CFDFBB4BA35}" type="datetimeFigureOut">
              <a:rPr lang="en-US" smtClean="0"/>
              <a:pPr/>
              <a:t>4/22/2012</a:t>
            </a:fld>
            <a:endParaRPr lang="en-C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F1FAB-1818-47E2-B2DC-702BAB08EDB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021EA-F8A7-4957-BF3D-5CFDFBB4BA35}" type="datetimeFigureOut">
              <a:rPr lang="en-US" smtClean="0"/>
              <a:pPr/>
              <a:t>4/22/2012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B5F1FAB-1818-47E2-B2DC-702BAB08EDB1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021EA-F8A7-4957-BF3D-5CFDFBB4BA35}" type="datetimeFigureOut">
              <a:rPr lang="en-US" smtClean="0"/>
              <a:pPr/>
              <a:t>4/22/2012</a:t>
            </a:fld>
            <a:endParaRPr lang="en-CA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F1FAB-1818-47E2-B2DC-702BAB08EDB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021EA-F8A7-4957-BF3D-5CFDFBB4BA35}" type="datetimeFigureOut">
              <a:rPr lang="en-US" smtClean="0"/>
              <a:pPr/>
              <a:t>4/22/2012</a:t>
            </a:fld>
            <a:endParaRPr lang="en-CA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F1FAB-1818-47E2-B2DC-702BAB08EDB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021EA-F8A7-4957-BF3D-5CFDFBB4BA35}" type="datetimeFigureOut">
              <a:rPr lang="en-US" smtClean="0"/>
              <a:pPr/>
              <a:t>4/22/2012</a:t>
            </a:fld>
            <a:endParaRPr lang="en-CA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F1FAB-1818-47E2-B2DC-702BAB08EDB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021EA-F8A7-4957-BF3D-5CFDFBB4BA35}" type="datetimeFigureOut">
              <a:rPr lang="en-US" smtClean="0"/>
              <a:pPr/>
              <a:t>4/22/2012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F1FAB-1818-47E2-B2DC-702BAB08EDB1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1E021EA-F8A7-4957-BF3D-5CFDFBB4BA35}" type="datetimeFigureOut">
              <a:rPr lang="en-US" smtClean="0"/>
              <a:pPr/>
              <a:t>4/22/2012</a:t>
            </a:fld>
            <a:endParaRPr lang="en-CA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B5F1FAB-1818-47E2-B2DC-702BAB08EDB1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066800"/>
            <a:ext cx="8458200" cy="1222375"/>
          </a:xfrm>
        </p:spPr>
        <p:txBody>
          <a:bodyPr/>
          <a:lstStyle/>
          <a:p>
            <a:pPr algn="ctr"/>
            <a:r>
              <a:rPr lang="en-US" b="1" dirty="0" smtClean="0"/>
              <a:t>Significant digits</a:t>
            </a:r>
            <a:endParaRPr lang="en-CA" b="1" dirty="0"/>
          </a:p>
        </p:txBody>
      </p:sp>
      <p:pic>
        <p:nvPicPr>
          <p:cNvPr id="4" name="Picture 3" descr="untitled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7800" y="1905000"/>
            <a:ext cx="6172200" cy="462384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86800" cy="990600"/>
          </a:xfrm>
        </p:spPr>
        <p:txBody>
          <a:bodyPr>
            <a:noAutofit/>
          </a:bodyPr>
          <a:lstStyle/>
          <a:p>
            <a:pPr algn="ctr"/>
            <a:r>
              <a:rPr lang="en-US" b="1" dirty="0" smtClean="0"/>
              <a:t>RULES FOR SIGNIFICANT DIGITS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86800" cy="53340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en-CA" dirty="0" smtClean="0"/>
          </a:p>
          <a:p>
            <a:pPr marL="514350" lvl="0" indent="-514350">
              <a:buNone/>
            </a:pPr>
            <a:r>
              <a:rPr lang="en-US" sz="3800" dirty="0" smtClean="0"/>
              <a:t>1.	Non-zero digits are ALWAYS significant.</a:t>
            </a:r>
            <a:endParaRPr lang="en-CA" sz="3800" dirty="0" smtClean="0"/>
          </a:p>
          <a:p>
            <a:pPr marL="514350" indent="-514350">
              <a:buNone/>
            </a:pPr>
            <a:r>
              <a:rPr lang="en-US" sz="3800" dirty="0" smtClean="0"/>
              <a:t>		</a:t>
            </a:r>
            <a:r>
              <a:rPr lang="en-US" sz="3800" u="sng" dirty="0" smtClean="0">
                <a:solidFill>
                  <a:srgbClr val="FF6600"/>
                </a:solidFill>
              </a:rPr>
              <a:t>Example-</a:t>
            </a:r>
            <a:r>
              <a:rPr lang="en-US" sz="3800" dirty="0" smtClean="0"/>
              <a:t> 123456789</a:t>
            </a:r>
            <a:endParaRPr lang="en-CA" sz="3800" dirty="0" smtClean="0"/>
          </a:p>
          <a:p>
            <a:pPr marL="914400" lvl="1" indent="-514350">
              <a:buNone/>
            </a:pPr>
            <a:endParaRPr lang="en-CA" sz="3000" dirty="0" smtClean="0"/>
          </a:p>
          <a:p>
            <a:pPr marL="514350" lvl="0" indent="-514350">
              <a:buNone/>
            </a:pPr>
            <a:r>
              <a:rPr lang="en-US" sz="3800" dirty="0" smtClean="0"/>
              <a:t>2.	Zeros that are between other significant digits are ALWAYS significant.</a:t>
            </a:r>
            <a:endParaRPr lang="en-CA" sz="3800" dirty="0" smtClean="0"/>
          </a:p>
          <a:p>
            <a:pPr marL="514350" lvl="0" indent="-514350">
              <a:buNone/>
            </a:pPr>
            <a:r>
              <a:rPr lang="en-US" sz="3800" dirty="0" smtClean="0"/>
              <a:t>		</a:t>
            </a:r>
            <a:r>
              <a:rPr lang="en-US" sz="3800" u="sng" dirty="0" smtClean="0">
                <a:solidFill>
                  <a:srgbClr val="FF6600"/>
                </a:solidFill>
              </a:rPr>
              <a:t>Example</a:t>
            </a:r>
            <a:r>
              <a:rPr lang="en-US" sz="3800" dirty="0" smtClean="0"/>
              <a:t>- 3004 </a:t>
            </a:r>
          </a:p>
          <a:p>
            <a:pPr marL="514350" indent="-514350">
              <a:buFont typeface="+mj-lt"/>
              <a:buAutoNum type="arabicPeriod"/>
            </a:pPr>
            <a:endParaRPr lang="en-CA" sz="3400" dirty="0" smtClean="0"/>
          </a:p>
          <a:p>
            <a:pPr marL="514350" lvl="0" indent="-514350">
              <a:buNone/>
            </a:pPr>
            <a:r>
              <a:rPr lang="en-US" sz="3800" dirty="0" smtClean="0"/>
              <a:t>3.	Final zeros that occur before or after the decimal are ALWAYS significant.</a:t>
            </a:r>
            <a:endParaRPr lang="en-CA" sz="3800" dirty="0" smtClean="0"/>
          </a:p>
          <a:p>
            <a:pPr marL="514350" indent="-514350">
              <a:buNone/>
            </a:pPr>
            <a:r>
              <a:rPr lang="en-US" sz="3800" dirty="0" smtClean="0"/>
              <a:t>		</a:t>
            </a:r>
            <a:r>
              <a:rPr lang="en-US" sz="3800" u="sng" dirty="0" smtClean="0">
                <a:solidFill>
                  <a:srgbClr val="FF6600"/>
                </a:solidFill>
              </a:rPr>
              <a:t>Example</a:t>
            </a:r>
            <a:r>
              <a:rPr lang="en-US" sz="3800" dirty="0" smtClean="0"/>
              <a:t>- 78.00</a:t>
            </a:r>
            <a:endParaRPr lang="en-CA" sz="3800" dirty="0" smtClean="0"/>
          </a:p>
          <a:p>
            <a:pPr marL="514350" indent="-514350">
              <a:buFont typeface="+mj-lt"/>
              <a:buAutoNum type="arabicPeriod"/>
            </a:pPr>
            <a:endParaRPr lang="en-CA" sz="3400" dirty="0" smtClean="0"/>
          </a:p>
          <a:p>
            <a:pPr marL="514350" lvl="0" indent="-514350">
              <a:buNone/>
            </a:pPr>
            <a:r>
              <a:rPr lang="en-US" sz="3400" dirty="0" smtClean="0"/>
              <a:t>4.	</a:t>
            </a:r>
            <a:r>
              <a:rPr lang="en-US" sz="3800" dirty="0" smtClean="0"/>
              <a:t>Zeros used for spacing the decimal are NOT significant.</a:t>
            </a:r>
            <a:endParaRPr lang="en-CA" sz="3800" dirty="0" smtClean="0"/>
          </a:p>
          <a:p>
            <a:pPr marL="514350" indent="-514350">
              <a:buNone/>
            </a:pPr>
            <a:r>
              <a:rPr lang="en-US" sz="3800" dirty="0" smtClean="0"/>
              <a:t>		</a:t>
            </a:r>
            <a:r>
              <a:rPr lang="en-US" sz="3800" u="sng" dirty="0" smtClean="0">
                <a:solidFill>
                  <a:srgbClr val="FF6600"/>
                </a:solidFill>
              </a:rPr>
              <a:t>Example-</a:t>
            </a:r>
            <a:r>
              <a:rPr lang="en-US" sz="3800" dirty="0" smtClean="0"/>
              <a:t> 0.003</a:t>
            </a:r>
            <a:endParaRPr lang="en-CA" sz="38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81000" y="1295398"/>
          <a:ext cx="8305800" cy="502920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768600"/>
                <a:gridCol w="2768600"/>
                <a:gridCol w="2768600"/>
              </a:tblGrid>
              <a:tr h="502920">
                <a:tc>
                  <a:txBody>
                    <a:bodyPr/>
                    <a:lstStyle/>
                    <a:p>
                      <a:pPr algn="ctr"/>
                      <a:r>
                        <a:rPr lang="en-CA" sz="2400" b="1" u="sng" dirty="0" smtClean="0"/>
                        <a:t>3 SIG FIGS</a:t>
                      </a:r>
                      <a:r>
                        <a:rPr lang="en-CA" sz="2400" b="1" dirty="0" smtClean="0"/>
                        <a:t> </a:t>
                      </a:r>
                      <a:endParaRPr lang="en-CA" sz="2400" b="1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u="sng" dirty="0" smtClean="0"/>
                        <a:t>4 SIG FIGS</a:t>
                      </a:r>
                      <a:r>
                        <a:rPr lang="en-CA" sz="2400" b="1" dirty="0" smtClean="0"/>
                        <a:t> </a:t>
                      </a:r>
                      <a:endParaRPr lang="en-CA" sz="2400" b="1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u="sng" dirty="0" smtClean="0"/>
                        <a:t>5 SIG FIGS</a:t>
                      </a:r>
                      <a:r>
                        <a:rPr lang="en-CA" sz="2400" b="1" dirty="0" smtClean="0"/>
                        <a:t> </a:t>
                      </a:r>
                      <a:endParaRPr lang="en-CA" sz="2400" b="1" dirty="0"/>
                    </a:p>
                  </a:txBody>
                  <a:tcPr marL="0" marR="0" marT="0" marB="0"/>
                </a:tc>
              </a:tr>
              <a:tr h="502920">
                <a:tc>
                  <a:txBody>
                    <a:bodyPr/>
                    <a:lstStyle/>
                    <a:p>
                      <a:pPr algn="ctr"/>
                      <a:r>
                        <a:rPr lang="en-CA" sz="2400" dirty="0"/>
                        <a:t>250 m/s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/>
                        <a:t>3150 m/s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/>
                        <a:t>74850 m/s </a:t>
                      </a:r>
                    </a:p>
                  </a:txBody>
                  <a:tcPr marL="0" marR="0" marT="0" marB="0"/>
                </a:tc>
              </a:tr>
              <a:tr h="502920">
                <a:tc>
                  <a:txBody>
                    <a:bodyPr/>
                    <a:lstStyle/>
                    <a:p>
                      <a:pPr algn="ctr"/>
                      <a:r>
                        <a:rPr lang="en-CA" sz="2400"/>
                        <a:t>25.0 m/s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/>
                        <a:t>315.0 m/s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/>
                        <a:t>7485.0 m/s </a:t>
                      </a:r>
                    </a:p>
                  </a:txBody>
                  <a:tcPr marL="0" marR="0" marT="0" marB="0"/>
                </a:tc>
              </a:tr>
              <a:tr h="502920">
                <a:tc>
                  <a:txBody>
                    <a:bodyPr/>
                    <a:lstStyle/>
                    <a:p>
                      <a:pPr algn="ctr"/>
                      <a:r>
                        <a:rPr lang="en-CA" sz="2400"/>
                        <a:t>2.50 m/s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/>
                        <a:t>31.50 m/s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/>
                        <a:t>748.50 m/s </a:t>
                      </a:r>
                    </a:p>
                  </a:txBody>
                  <a:tcPr marL="0" marR="0" marT="0" marB="0"/>
                </a:tc>
              </a:tr>
              <a:tr h="502920">
                <a:tc>
                  <a:txBody>
                    <a:bodyPr/>
                    <a:lstStyle/>
                    <a:p>
                      <a:pPr algn="ctr"/>
                      <a:r>
                        <a:rPr lang="en-CA" sz="2400"/>
                        <a:t>0.250 ml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/>
                        <a:t>3.150 ml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/>
                        <a:t>74.850 ml </a:t>
                      </a:r>
                    </a:p>
                  </a:txBody>
                  <a:tcPr marL="0" marR="0" marT="0" marB="0"/>
                </a:tc>
              </a:tr>
              <a:tr h="502920">
                <a:tc>
                  <a:txBody>
                    <a:bodyPr/>
                    <a:lstStyle/>
                    <a:p>
                      <a:pPr algn="ctr"/>
                      <a:r>
                        <a:rPr lang="en-CA" sz="2400"/>
                        <a:t>0.0250 ml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/>
                        <a:t>0.3150 ml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/>
                        <a:t>7.4850 ml </a:t>
                      </a:r>
                    </a:p>
                  </a:txBody>
                  <a:tcPr marL="0" marR="0" marT="0" marB="0"/>
                </a:tc>
              </a:tr>
              <a:tr h="502920">
                <a:tc>
                  <a:txBody>
                    <a:bodyPr/>
                    <a:lstStyle/>
                    <a:p>
                      <a:pPr algn="ctr"/>
                      <a:r>
                        <a:rPr lang="en-CA" sz="2400"/>
                        <a:t>0.00250 ml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/>
                        <a:t>0.03150 ml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/>
                        <a:t>0.74850 ml </a:t>
                      </a:r>
                    </a:p>
                  </a:txBody>
                  <a:tcPr marL="0" marR="0" marT="0" marB="0"/>
                </a:tc>
              </a:tr>
              <a:tr h="502920">
                <a:tc>
                  <a:txBody>
                    <a:bodyPr/>
                    <a:lstStyle/>
                    <a:p>
                      <a:pPr algn="ctr"/>
                      <a:r>
                        <a:rPr lang="en-CA" sz="2400"/>
                        <a:t>0.000250 ml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/>
                        <a:t>0.003150 ml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/>
                        <a:t>0.074850 ml </a:t>
                      </a:r>
                    </a:p>
                  </a:txBody>
                  <a:tcPr marL="0" marR="0" marT="0" marB="0"/>
                </a:tc>
              </a:tr>
              <a:tr h="502920">
                <a:tc>
                  <a:txBody>
                    <a:bodyPr/>
                    <a:lstStyle/>
                    <a:p>
                      <a:pPr algn="ctr"/>
                      <a:r>
                        <a:rPr lang="en-CA" sz="2400"/>
                        <a:t>700 m/s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/>
                        <a:t>7 000 m/s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/>
                        <a:t>70 000 m/s </a:t>
                      </a:r>
                    </a:p>
                  </a:txBody>
                  <a:tcPr marL="0" marR="0" marT="0" marB="0"/>
                </a:tc>
              </a:tr>
              <a:tr h="502920">
                <a:tc>
                  <a:txBody>
                    <a:bodyPr/>
                    <a:lstStyle/>
                    <a:p>
                      <a:pPr algn="ctr"/>
                      <a:r>
                        <a:rPr lang="en-CA" sz="2400"/>
                        <a:t>8.07 x 10</a:t>
                      </a:r>
                      <a:r>
                        <a:rPr lang="en-CA" sz="2400" baseline="30000"/>
                        <a:t>6</a:t>
                      </a:r>
                      <a:r>
                        <a:rPr lang="en-CA" sz="2400"/>
                        <a:t> m/s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/>
                        <a:t>8.007 x 10</a:t>
                      </a:r>
                      <a:r>
                        <a:rPr lang="en-CA" sz="2400" baseline="30000"/>
                        <a:t>6</a:t>
                      </a:r>
                      <a:r>
                        <a:rPr lang="en-CA" sz="2400"/>
                        <a:t> m/s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dirty="0"/>
                        <a:t>8.0007 x 10</a:t>
                      </a:r>
                      <a:r>
                        <a:rPr lang="en-CA" sz="2400" baseline="30000" dirty="0"/>
                        <a:t>6</a:t>
                      </a:r>
                      <a:r>
                        <a:rPr lang="en-CA" sz="2400" dirty="0"/>
                        <a:t> m/s </a:t>
                      </a: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1066800"/>
          </a:xfrm>
        </p:spPr>
        <p:txBody>
          <a:bodyPr/>
          <a:lstStyle/>
          <a:p>
            <a:pPr algn="ctr"/>
            <a:r>
              <a:rPr lang="en-US" b="1" dirty="0" smtClean="0"/>
              <a:t>EXAMPLES</a:t>
            </a:r>
            <a:endParaRPr lang="en-CA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HOW MANY SIGNIFICANT DIGITS?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2804				0.00305</a:t>
            </a:r>
            <a:endParaRPr lang="en-CA" dirty="0" smtClean="0"/>
          </a:p>
          <a:p>
            <a:pPr>
              <a:buNone/>
            </a:pPr>
            <a:r>
              <a:rPr lang="en-US" dirty="0" smtClean="0"/>
              <a:t>2.84					30.24</a:t>
            </a:r>
            <a:endParaRPr lang="en-CA" dirty="0" smtClean="0"/>
          </a:p>
          <a:p>
            <a:pPr>
              <a:buNone/>
            </a:pPr>
            <a:r>
              <a:rPr lang="en-US" dirty="0" smtClean="0"/>
              <a:t>0.0029				6.89</a:t>
            </a:r>
            <a:endParaRPr lang="en-CA" dirty="0" smtClean="0"/>
          </a:p>
          <a:p>
            <a:pPr>
              <a:buNone/>
            </a:pPr>
            <a:r>
              <a:rPr lang="en-US" dirty="0" smtClean="0"/>
              <a:t>4.6 X 10</a:t>
            </a:r>
            <a:r>
              <a:rPr lang="en-US" baseline="30000" dirty="0" smtClean="0"/>
              <a:t>4				</a:t>
            </a:r>
            <a:r>
              <a:rPr lang="en-US" dirty="0" smtClean="0"/>
              <a:t>0.001</a:t>
            </a:r>
            <a:endParaRPr lang="en-CA" dirty="0" smtClean="0"/>
          </a:p>
          <a:p>
            <a:pPr>
              <a:buNone/>
            </a:pPr>
            <a:r>
              <a:rPr lang="en-US" dirty="0" smtClean="0"/>
              <a:t>75.00				6.0</a:t>
            </a:r>
            <a:endParaRPr lang="en-CA" dirty="0" smtClean="0"/>
          </a:p>
          <a:p>
            <a:pPr>
              <a:buNone/>
            </a:pPr>
            <a:r>
              <a:rPr lang="en-US" dirty="0" smtClean="0"/>
              <a:t>50000				123.056</a:t>
            </a:r>
            <a:endParaRPr lang="en-CA" dirty="0" smtClean="0"/>
          </a:p>
          <a:p>
            <a:pPr>
              <a:buNone/>
            </a:pPr>
            <a:r>
              <a:rPr lang="en-US" dirty="0" smtClean="0"/>
              <a:t>360					100.04</a:t>
            </a:r>
            <a:endParaRPr lang="en-C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10668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ADDING &amp; SUBTRACTING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86800" cy="502920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When you have numbers to add/subtract you will sometimes need your answer to have the correct number of significant digits.  Here is the rule:</a:t>
            </a:r>
          </a:p>
          <a:p>
            <a:pPr>
              <a:lnSpc>
                <a:spcPct val="120000"/>
              </a:lnSpc>
              <a:buNone/>
            </a:pPr>
            <a:endParaRPr lang="en-CA" dirty="0" smtClean="0"/>
          </a:p>
          <a:p>
            <a:pPr>
              <a:lnSpc>
                <a:spcPct val="120000"/>
              </a:lnSpc>
            </a:pPr>
            <a:r>
              <a:rPr lang="en-US" dirty="0" smtClean="0"/>
              <a:t>Look at all of the numbers to add/subtract and find the number with the </a:t>
            </a:r>
            <a:r>
              <a:rPr lang="en-US" u="sng" dirty="0" smtClean="0"/>
              <a:t>LEAST</a:t>
            </a:r>
            <a:r>
              <a:rPr lang="en-US" dirty="0" smtClean="0"/>
              <a:t> number of sig. digs. </a:t>
            </a:r>
            <a:r>
              <a:rPr lang="en-US" u="sng" dirty="0" smtClean="0"/>
              <a:t>AFTER</a:t>
            </a:r>
            <a:r>
              <a:rPr lang="en-US" dirty="0" smtClean="0"/>
              <a:t> the decimal.  This is how many sig. digs. should be after the decimal in your answer.</a:t>
            </a:r>
            <a:endParaRPr lang="en-CA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b="1" u="sng" dirty="0" smtClean="0">
                <a:solidFill>
                  <a:srgbClr val="FF6600"/>
                </a:solidFill>
              </a:rPr>
              <a:t>Example</a:t>
            </a:r>
            <a:r>
              <a:rPr lang="en-US" dirty="0" smtClean="0"/>
              <a:t> -	24.686</a:t>
            </a:r>
            <a:endParaRPr lang="en-CA" dirty="0" smtClean="0"/>
          </a:p>
          <a:p>
            <a:pPr>
              <a:buNone/>
            </a:pPr>
            <a:r>
              <a:rPr lang="en-US" dirty="0" smtClean="0"/>
              <a:t>			  	  2.343</a:t>
            </a:r>
            <a:endParaRPr lang="en-CA" dirty="0" smtClean="0"/>
          </a:p>
          <a:p>
            <a:pPr>
              <a:buNone/>
            </a:pPr>
            <a:r>
              <a:rPr lang="en-US" dirty="0" smtClean="0"/>
              <a:t>			  	</a:t>
            </a:r>
            <a:r>
              <a:rPr lang="en-US" u="sng" dirty="0" smtClean="0"/>
              <a:t>  3.21   </a:t>
            </a:r>
            <a:endParaRPr lang="en-CA" u="sng" dirty="0" smtClean="0"/>
          </a:p>
          <a:p>
            <a:pPr>
              <a:buNone/>
            </a:pPr>
            <a:r>
              <a:rPr lang="en-US" dirty="0" smtClean="0"/>
              <a:t>				30.239		</a:t>
            </a:r>
          </a:p>
          <a:p>
            <a:pPr>
              <a:buNone/>
            </a:pPr>
            <a:endParaRPr lang="en-US" b="1" dirty="0" smtClean="0">
              <a:solidFill>
                <a:srgbClr val="FF660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FF6600"/>
                </a:solidFill>
              </a:rPr>
              <a:t>		ANSWER = 30.24 </a:t>
            </a:r>
            <a:endParaRPr lang="en-CA" b="1" dirty="0" smtClean="0">
              <a:solidFill>
                <a:srgbClr val="FF6600"/>
              </a:solidFill>
            </a:endParaRPr>
          </a:p>
          <a:p>
            <a:endParaRPr lang="en-C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86800" cy="990600"/>
          </a:xfrm>
        </p:spPr>
        <p:txBody>
          <a:bodyPr/>
          <a:lstStyle/>
          <a:p>
            <a:pPr algn="ctr"/>
            <a:r>
              <a:rPr lang="en-US" b="1" dirty="0" smtClean="0"/>
              <a:t>MULTIPLYING &amp; DIVIDING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9903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When you have numbers to multiply/divide you will sometimes need your answer to have the correct number of significant digits.  Here is the rule:</a:t>
            </a: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r>
              <a:rPr lang="en-US" sz="2400" dirty="0" smtClean="0"/>
              <a:t>Look at all of the numbers to multiply/divide and find the number with the </a:t>
            </a:r>
            <a:r>
              <a:rPr lang="en-US" sz="2400" u="sng" dirty="0" smtClean="0"/>
              <a:t>LEAST</a:t>
            </a:r>
            <a:r>
              <a:rPr lang="en-US" sz="2400" dirty="0" smtClean="0"/>
              <a:t> number of sig. digs. This is how many sig. digs. that you should have in your answer.</a:t>
            </a:r>
            <a:endParaRPr lang="en-CA" sz="2400" dirty="0" smtClean="0"/>
          </a:p>
          <a:p>
            <a:pPr>
              <a:buNone/>
            </a:pPr>
            <a:r>
              <a:rPr lang="en-US" sz="2400" dirty="0" smtClean="0"/>
              <a:t>		</a:t>
            </a:r>
            <a:r>
              <a:rPr lang="en-US" sz="2400" b="1" u="sng" dirty="0" smtClean="0">
                <a:solidFill>
                  <a:srgbClr val="FF6600"/>
                </a:solidFill>
              </a:rPr>
              <a:t>Example</a:t>
            </a:r>
            <a:r>
              <a:rPr lang="en-US" sz="2400" dirty="0" smtClean="0"/>
              <a:t> - 3.22 x 2.1 = 6.762 			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			</a:t>
            </a:r>
            <a:r>
              <a:rPr lang="en-US" sz="2400" b="1" dirty="0" smtClean="0">
                <a:solidFill>
                  <a:srgbClr val="FF6600"/>
                </a:solidFill>
              </a:rPr>
              <a:t>ANSWER = 6.8</a:t>
            </a:r>
            <a:endParaRPr lang="en-CA" sz="2400" b="1" dirty="0" smtClean="0">
              <a:solidFill>
                <a:srgbClr val="FF6600"/>
              </a:solidFill>
            </a:endParaRPr>
          </a:p>
          <a:p>
            <a:endParaRPr lang="en-C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1066800"/>
          </a:xfrm>
        </p:spPr>
        <p:txBody>
          <a:bodyPr/>
          <a:lstStyle/>
          <a:p>
            <a:pPr algn="ctr"/>
            <a:r>
              <a:rPr lang="en-US" b="1" dirty="0" smtClean="0"/>
              <a:t>EXAMPLE PROBLEMS FOR +/-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5257800" cy="4846638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CA" dirty="0" smtClean="0"/>
              <a:t>1.2 + 1.26 =	</a:t>
            </a:r>
          </a:p>
          <a:p>
            <a:pPr lvl="1">
              <a:buFont typeface="Arial" pitchFamily="34" charset="0"/>
              <a:buChar char="•"/>
            </a:pPr>
            <a:r>
              <a:rPr lang="en-CA" dirty="0" smtClean="0"/>
              <a:t>2.46</a:t>
            </a:r>
          </a:p>
          <a:p>
            <a:pPr lvl="2">
              <a:buFont typeface="Arial" pitchFamily="34" charset="0"/>
              <a:buChar char="•"/>
            </a:pPr>
            <a:r>
              <a:rPr lang="en-CA" dirty="0" smtClean="0"/>
              <a:t>Final Answer: 2.5</a:t>
            </a:r>
          </a:p>
          <a:p>
            <a:pPr>
              <a:buFont typeface="Arial" pitchFamily="34" charset="0"/>
              <a:buChar char="•"/>
            </a:pPr>
            <a:r>
              <a:rPr lang="en-CA" dirty="0" smtClean="0"/>
              <a:t>2.476-1.72 =</a:t>
            </a:r>
          </a:p>
          <a:p>
            <a:pPr lvl="1">
              <a:buFont typeface="Arial" pitchFamily="34" charset="0"/>
              <a:buChar char="•"/>
            </a:pPr>
            <a:r>
              <a:rPr lang="en-CA" dirty="0" smtClean="0"/>
              <a:t>0.756</a:t>
            </a:r>
          </a:p>
          <a:p>
            <a:pPr lvl="2">
              <a:buFont typeface="Arial" pitchFamily="34" charset="0"/>
              <a:buChar char="•"/>
            </a:pPr>
            <a:r>
              <a:rPr lang="en-CA" dirty="0" smtClean="0"/>
              <a:t>Final Answer: 0.76</a:t>
            </a:r>
          </a:p>
          <a:p>
            <a:pPr>
              <a:buFont typeface="Arial" pitchFamily="34" charset="0"/>
              <a:buChar char="•"/>
            </a:pPr>
            <a:r>
              <a:rPr lang="en-CA" dirty="0" smtClean="0"/>
              <a:t>10.72694321 – 10.1 =</a:t>
            </a:r>
          </a:p>
          <a:p>
            <a:pPr lvl="1">
              <a:buFont typeface="Arial" pitchFamily="34" charset="0"/>
              <a:buChar char="•"/>
            </a:pPr>
            <a:r>
              <a:rPr lang="en-CA" dirty="0" smtClean="0"/>
              <a:t>0.62694321</a:t>
            </a:r>
          </a:p>
          <a:p>
            <a:pPr lvl="2">
              <a:buFont typeface="Arial" pitchFamily="34" charset="0"/>
              <a:buChar char="•"/>
            </a:pPr>
            <a:r>
              <a:rPr lang="en-CA" dirty="0" smtClean="0"/>
              <a:t>Final Answer: 0.6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1066800"/>
          </a:xfrm>
        </p:spPr>
        <p:txBody>
          <a:bodyPr/>
          <a:lstStyle/>
          <a:p>
            <a:pPr algn="ctr"/>
            <a:r>
              <a:rPr lang="en-US" b="1" dirty="0" smtClean="0"/>
              <a:t>EXAMPLE PROBLEMS FOR X/</a:t>
            </a:r>
            <a:r>
              <a:rPr lang="en-US" sz="5400" b="1" dirty="0" smtClean="0"/>
              <a:t>÷</a:t>
            </a:r>
            <a:r>
              <a:rPr lang="en-US" b="1" dirty="0" smtClean="0"/>
              <a:t>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CA" dirty="0" smtClean="0"/>
              <a:t>1.53 x 2.5</a:t>
            </a:r>
          </a:p>
          <a:p>
            <a:pPr lvl="1">
              <a:buFont typeface="Arial" pitchFamily="34" charset="0"/>
              <a:buChar char="•"/>
            </a:pPr>
            <a:r>
              <a:rPr lang="en-CA" dirty="0" smtClean="0"/>
              <a:t>3.825</a:t>
            </a:r>
          </a:p>
          <a:p>
            <a:pPr lvl="2">
              <a:buFont typeface="Arial" pitchFamily="34" charset="0"/>
              <a:buChar char="•"/>
            </a:pPr>
            <a:r>
              <a:rPr lang="en-CA" dirty="0" smtClean="0"/>
              <a:t>Final Answer: 3.8</a:t>
            </a:r>
          </a:p>
          <a:p>
            <a:pPr>
              <a:buFont typeface="Arial" pitchFamily="34" charset="0"/>
              <a:buChar char="•"/>
            </a:pPr>
            <a:r>
              <a:rPr lang="en-CA" dirty="0" smtClean="0"/>
              <a:t>10.0 / 5.0 =</a:t>
            </a:r>
            <a:r>
              <a:rPr lang="en-CA" dirty="0" smtClean="0"/>
              <a:t>	</a:t>
            </a:r>
          </a:p>
          <a:p>
            <a:pPr lvl="1">
              <a:buFont typeface="Arial" pitchFamily="34" charset="0"/>
              <a:buChar char="•"/>
            </a:pPr>
            <a:r>
              <a:rPr lang="en-CA" dirty="0" smtClean="0"/>
              <a:t>2</a:t>
            </a:r>
            <a:endParaRPr lang="en-CA" dirty="0" smtClean="0"/>
          </a:p>
          <a:p>
            <a:pPr lvl="2">
              <a:buFont typeface="Arial" pitchFamily="34" charset="0"/>
              <a:buChar char="•"/>
            </a:pPr>
            <a:r>
              <a:rPr lang="en-CA" dirty="0" smtClean="0"/>
              <a:t>Final Answer: </a:t>
            </a:r>
            <a:r>
              <a:rPr lang="en-CA" dirty="0" smtClean="0"/>
              <a:t>2.0</a:t>
            </a:r>
            <a:endParaRPr lang="en-CA" dirty="0" smtClean="0"/>
          </a:p>
          <a:p>
            <a:pPr>
              <a:buFont typeface="Arial" pitchFamily="34" charset="0"/>
              <a:buChar char="•"/>
            </a:pPr>
            <a:r>
              <a:rPr lang="en-CA" dirty="0" smtClean="0"/>
              <a:t>10.2 x 1000</a:t>
            </a:r>
            <a:endParaRPr lang="en-CA" dirty="0" smtClean="0"/>
          </a:p>
          <a:p>
            <a:pPr lvl="1">
              <a:buFont typeface="Arial" pitchFamily="34" charset="0"/>
              <a:buChar char="•"/>
            </a:pPr>
            <a:r>
              <a:rPr lang="en-CA" dirty="0" smtClean="0"/>
              <a:t>102,000</a:t>
            </a:r>
            <a:endParaRPr lang="en-CA" dirty="0" smtClean="0"/>
          </a:p>
          <a:p>
            <a:pPr lvl="2">
              <a:buFont typeface="Arial" pitchFamily="34" charset="0"/>
              <a:buChar char="•"/>
            </a:pPr>
            <a:r>
              <a:rPr lang="en-CA" dirty="0" smtClean="0"/>
              <a:t>Final Answer: </a:t>
            </a:r>
            <a:r>
              <a:rPr lang="en-CA" dirty="0" smtClean="0"/>
              <a:t>10.2 x 10³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Custom 7">
      <a:dk1>
        <a:sysClr val="windowText" lastClr="000000"/>
      </a:dk1>
      <a:lt1>
        <a:srgbClr val="FF99FF"/>
      </a:lt1>
      <a:dk2>
        <a:srgbClr val="4E3B30"/>
      </a:dk2>
      <a:lt2>
        <a:srgbClr val="92D050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FF0000"/>
      </a:accent5>
      <a:accent6>
        <a:srgbClr val="C17529"/>
      </a:accent6>
      <a:hlink>
        <a:srgbClr val="AD1F1F"/>
      </a:hlink>
      <a:folHlink>
        <a:srgbClr val="FFC42F"/>
      </a:folHlink>
    </a:clrScheme>
    <a:fontScheme name="Melody's font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389</TotalTime>
  <Words>248</Words>
  <Application>Microsoft Office PowerPoint</Application>
  <PresentationFormat>On-screen Show (4:3)</PresentationFormat>
  <Paragraphs>90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Trek</vt:lpstr>
      <vt:lpstr>Significant digits</vt:lpstr>
      <vt:lpstr>RULES FOR SIGNIFICANT DIGITS</vt:lpstr>
      <vt:lpstr>EXAMPLES</vt:lpstr>
      <vt:lpstr>HOW MANY SIGNIFICANT DIGITS?</vt:lpstr>
      <vt:lpstr>ADDING &amp; SUBTRACTING</vt:lpstr>
      <vt:lpstr>MULTIPLYING &amp; DIVIDING</vt:lpstr>
      <vt:lpstr>EXAMPLE PROBLEMS FOR +/-</vt:lpstr>
      <vt:lpstr>EXAMPLE PROBLEMS FOR X/÷ </vt:lpstr>
    </vt:vector>
  </TitlesOfParts>
  <Company>Province of N.B.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Significant digits</dc:title>
  <dc:creator>School District 8</dc:creator>
  <cp:lastModifiedBy>Amanda</cp:lastModifiedBy>
  <cp:revision>9</cp:revision>
  <dcterms:created xsi:type="dcterms:W3CDTF">2011-03-31T13:05:31Z</dcterms:created>
  <dcterms:modified xsi:type="dcterms:W3CDTF">2012-04-22T23:14:26Z</dcterms:modified>
</cp:coreProperties>
</file>