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14"/>
  </p:handoutMasterIdLst>
  <p:sldIdLst>
    <p:sldId id="256" r:id="rId2"/>
    <p:sldId id="269" r:id="rId3"/>
    <p:sldId id="270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7" r:id="rId12"/>
    <p:sldId id="268" r:id="rId1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D866B-9370-4BD7-9999-11236A846037}" type="datetimeFigureOut">
              <a:rPr lang="en-CA" smtClean="0"/>
              <a:t>10/04/2012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075F5-287C-4203-A16B-3DC9DD2D3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24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B2E2E-74EC-4911-BB0A-31CC7F3A142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3993C6-0BC0-4DB8-817B-285C0B35C500}" type="datetimeFigureOut">
              <a:rPr lang="en-US" smtClean="0"/>
              <a:pPr/>
              <a:t>4/10/2012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781D60-8A57-4D58-9755-F4AD4E7697C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99FF33"/>
                </a:solidFill>
              </a:rPr>
              <a:t>CYCLING OF MATTER</a:t>
            </a:r>
            <a:endParaRPr lang="en-CA" dirty="0">
              <a:solidFill>
                <a:srgbClr val="99FF33"/>
              </a:solidFill>
            </a:endParaRPr>
          </a:p>
        </p:txBody>
      </p:sp>
      <p:pic>
        <p:nvPicPr>
          <p:cNvPr id="26626" name="Picture 2" descr="http://www.bigelow.org/bacteria/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971800"/>
            <a:ext cx="3810000" cy="3463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THE NITROGEN CYCLE</a:t>
            </a:r>
          </a:p>
        </p:txBody>
      </p:sp>
      <p:pic>
        <p:nvPicPr>
          <p:cNvPr id="4" name="Picture 3" descr="clipboard(1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371600"/>
            <a:ext cx="7315200" cy="49992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THE CARBON CYCLE</a:t>
            </a:r>
          </a:p>
        </p:txBody>
      </p:sp>
      <p:sp>
        <p:nvSpPr>
          <p:cNvPr id="154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8600" y="1371600"/>
            <a:ext cx="8763000" cy="5105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>
                <a:latin typeface="Comic Sans MS" pitchFamily="66" charset="0"/>
              </a:rPr>
              <a:t>When Producers (PLANTS) take in carbon dioxide (CO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) from the atmosphere during </a:t>
            </a: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PHOTOSYNTHESIS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endParaRPr lang="en-US" dirty="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latin typeface="Comic Sans MS" pitchFamily="66" charset="0"/>
              </a:rPr>
              <a:t>consumers eat the plants they get the carbon they need and breathe out excess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through the process of </a:t>
            </a: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CELLULAR RESPIRATION</a:t>
            </a:r>
            <a:endParaRPr lang="en-US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Comic Sans MS" pitchFamily="66" charset="0"/>
              </a:rPr>
              <a:t>Plants and animals eventually decay and become fossil fuels.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Comic Sans MS" pitchFamily="66" charset="0"/>
              </a:rPr>
              <a:t>The fossil fuels are burned releasing more carbon dioxide in the atmosphere to start the process again.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THE CARBON CYCLE</a:t>
            </a:r>
          </a:p>
        </p:txBody>
      </p:sp>
      <p:pic>
        <p:nvPicPr>
          <p:cNvPr id="26627" name="Picture 4" descr="carbon_cycle_NAS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371600"/>
            <a:ext cx="5164543" cy="518462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" y="323306"/>
            <a:ext cx="8412480" cy="754669"/>
          </a:xfrm>
          <a:prstGeom prst="rect">
            <a:avLst/>
          </a:prstGeom>
          <a:noFill/>
        </p:spPr>
        <p:txBody>
          <a:bodyPr vert="horz" wrap="square" lIns="76810" tIns="38405" rIns="76810" bIns="38405" rtlCol="0">
            <a:spAutoFit/>
          </a:bodyPr>
          <a:lstStyle/>
          <a:p>
            <a:pPr algn="ctr"/>
            <a:r>
              <a:rPr lang="en-CA" sz="4400" b="1" dirty="0" smtClean="0">
                <a:solidFill>
                  <a:srgbClr val="99FF33"/>
                </a:solidFill>
                <a:latin typeface="+mj-lt"/>
              </a:rPr>
              <a:t>ENERGY TRANSFER</a:t>
            </a:r>
            <a:endParaRPr lang="en-CA" sz="4400" b="1" dirty="0">
              <a:solidFill>
                <a:srgbClr val="99FF33"/>
              </a:solidFill>
              <a:latin typeface="+mj-lt"/>
            </a:endParaRPr>
          </a:p>
        </p:txBody>
      </p:sp>
      <p:pic>
        <p:nvPicPr>
          <p:cNvPr id="3" name="Picture 2" descr="clipboard(5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600200"/>
            <a:ext cx="4457700" cy="431074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017770" y="1508760"/>
            <a:ext cx="3821430" cy="4509543"/>
          </a:xfrm>
          <a:prstGeom prst="rect">
            <a:avLst/>
          </a:prstGeom>
          <a:noFill/>
        </p:spPr>
        <p:txBody>
          <a:bodyPr vert="horz" wrap="square" lIns="76810" tIns="38405" rIns="76810" bIns="38405" rtlCol="0">
            <a:spAutoFit/>
          </a:bodyPr>
          <a:lstStyle/>
          <a:p>
            <a:r>
              <a:rPr lang="en-CA" sz="2400" dirty="0" smtClean="0"/>
              <a:t>·Solar energy is transformed into cellular energy by photosynthesis</a:t>
            </a:r>
          </a:p>
          <a:p>
            <a:endParaRPr lang="en-CA" sz="2400" dirty="0" smtClean="0"/>
          </a:p>
          <a:p>
            <a:r>
              <a:rPr lang="en-CA" sz="2400" dirty="0" smtClean="0"/>
              <a:t>·Energy cannot be created, or destroyed, only passed</a:t>
            </a:r>
          </a:p>
          <a:p>
            <a:endParaRPr lang="en-CA" sz="2400" dirty="0" smtClean="0"/>
          </a:p>
          <a:p>
            <a:r>
              <a:rPr lang="en-CA" sz="2400" dirty="0" smtClean="0"/>
              <a:t>·</a:t>
            </a:r>
            <a:r>
              <a:rPr lang="en-US" sz="2400" dirty="0" smtClean="0"/>
              <a:t>Most energy is lost as heat, but the rest is transferred to the consumer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13509"/>
            <a:ext cx="8610600" cy="754669"/>
          </a:xfrm>
          <a:prstGeom prst="rect">
            <a:avLst/>
          </a:prstGeom>
          <a:noFill/>
        </p:spPr>
        <p:txBody>
          <a:bodyPr vert="horz" wrap="square" lIns="76810" tIns="38405" rIns="76810" bIns="38405" rtlCol="0">
            <a:spAutoFit/>
          </a:bodyPr>
          <a:lstStyle/>
          <a:p>
            <a:pPr algn="ctr"/>
            <a:r>
              <a:rPr lang="en-CA" sz="4400" dirty="0" smtClean="0">
                <a:solidFill>
                  <a:srgbClr val="99FF33"/>
                </a:solidFill>
                <a:latin typeface="+mj-lt"/>
              </a:rPr>
              <a:t>CYCLING OF MATTER</a:t>
            </a:r>
            <a:endParaRPr lang="en-CA" sz="4400" dirty="0">
              <a:solidFill>
                <a:srgbClr val="99FF33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57800" y="2895600"/>
            <a:ext cx="3383280" cy="1924219"/>
          </a:xfrm>
          <a:prstGeom prst="rect">
            <a:avLst/>
          </a:prstGeom>
          <a:noFill/>
        </p:spPr>
        <p:txBody>
          <a:bodyPr vert="horz" lIns="76810" tIns="38405" rIns="76810" bIns="38405" rtlCol="0">
            <a:spAutoFit/>
          </a:bodyPr>
          <a:lstStyle/>
          <a:p>
            <a:r>
              <a:rPr lang="en-CA" sz="2400" dirty="0" smtClean="0"/>
              <a:t>·certain types of matter exist in self sustaining cycles, such as Nitrogen and Carbon</a:t>
            </a:r>
            <a:endParaRPr lang="en-CA" sz="2400" dirty="0"/>
          </a:p>
        </p:txBody>
      </p:sp>
      <p:pic>
        <p:nvPicPr>
          <p:cNvPr id="4" name="Picture 3" descr="clipboard(8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905000"/>
            <a:ext cx="4541520" cy="385789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CYCLING OF MATTER</a:t>
            </a:r>
          </a:p>
        </p:txBody>
      </p:sp>
      <p:sp>
        <p:nvSpPr>
          <p:cNvPr id="14233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4175" cy="502920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z="2600" dirty="0" smtClean="0">
                <a:latin typeface="Comic Sans MS" pitchFamily="66" charset="0"/>
              </a:rPr>
              <a:t>Matter is continually cycling through ecosystems but it is only the organic matter that forms a continuous cycle.</a:t>
            </a:r>
          </a:p>
          <a:p>
            <a:pPr eaLnBrk="1" hangingPunct="1">
              <a:defRPr/>
            </a:pPr>
            <a:endParaRPr lang="en-US" sz="26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sz="2600" b="1" dirty="0" smtClean="0">
                <a:solidFill>
                  <a:srgbClr val="99FF33"/>
                </a:solidFill>
                <a:latin typeface="Comic Sans MS" pitchFamily="66" charset="0"/>
              </a:rPr>
              <a:t>ORGANIC MATTER</a:t>
            </a:r>
            <a:r>
              <a:rPr lang="en-US" sz="2600" dirty="0" smtClean="0">
                <a:solidFill>
                  <a:srgbClr val="99FF33"/>
                </a:solidFill>
                <a:latin typeface="Comic Sans MS" pitchFamily="66" charset="0"/>
              </a:rPr>
              <a:t> </a:t>
            </a:r>
            <a:r>
              <a:rPr lang="en-US" sz="2600" dirty="0" smtClean="0">
                <a:latin typeface="Comic Sans MS" pitchFamily="66" charset="0"/>
              </a:rPr>
              <a:t>is matter that contains atoms of carbon and hydrogen. They often contain oxygen and nitrogen atoms as well.</a:t>
            </a:r>
            <a:endParaRPr lang="en-US" sz="2600" b="1" dirty="0" smtClean="0">
              <a:latin typeface="Comic Sans MS" pitchFamily="66" charset="0"/>
            </a:endParaRPr>
          </a:p>
        </p:txBody>
      </p:sp>
      <p:pic>
        <p:nvPicPr>
          <p:cNvPr id="15364" name="Picture 4" descr="soil-lif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90905"/>
            <a:ext cx="4194175" cy="371756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ORGANIC MATTER</a:t>
            </a:r>
          </a:p>
        </p:txBody>
      </p:sp>
      <p:sp>
        <p:nvSpPr>
          <p:cNvPr id="14438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4175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latin typeface="Comic Sans MS" pitchFamily="66" charset="0"/>
              </a:rPr>
              <a:t>Proteins, sugars, and fats are all examples of organic compounds that your body is made up of &amp; needs.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6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latin typeface="Comic Sans MS" pitchFamily="66" charset="0"/>
              </a:rPr>
              <a:t>Organic chemicals undergo changes within living things &amp; within ecosystems. Their complex structures are broken down and rebuilt in a continuous cycle.</a:t>
            </a:r>
          </a:p>
        </p:txBody>
      </p:sp>
      <p:pic>
        <p:nvPicPr>
          <p:cNvPr id="16388" name="Picture 4" descr="Organic_Chemical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38628" y="1981200"/>
            <a:ext cx="4386298" cy="2895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ORGANIC MATTER</a:t>
            </a:r>
          </a:p>
        </p:txBody>
      </p:sp>
      <p:sp>
        <p:nvSpPr>
          <p:cNvPr id="14643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4175" cy="4876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latin typeface="Comic Sans MS" pitchFamily="66" charset="0"/>
              </a:rPr>
              <a:t>Food is organic matter that is continually being cycled throughout our bodies.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600" dirty="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600" dirty="0" smtClean="0">
                <a:latin typeface="Comic Sans MS" pitchFamily="66" charset="0"/>
              </a:rPr>
              <a:t>Through the process of digestion, complex organic molecules are broken down into simpler ones. The cells in our body use the simple </a:t>
            </a:r>
            <a:r>
              <a:rPr lang="en-US" sz="2600" dirty="0" smtClean="0">
                <a:latin typeface="Comic Sans MS" pitchFamily="66" charset="0"/>
              </a:rPr>
              <a:t>molecules to </a:t>
            </a:r>
            <a:r>
              <a:rPr lang="en-US" sz="2600" dirty="0" smtClean="0">
                <a:latin typeface="Comic Sans MS" pitchFamily="66" charset="0"/>
              </a:rPr>
              <a:t>build complex ones which become a part of our structure.</a:t>
            </a:r>
          </a:p>
        </p:txBody>
      </p:sp>
      <p:pic>
        <p:nvPicPr>
          <p:cNvPr id="17412" name="Picture 4" descr="Food-Pyrami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0" y="1752600"/>
            <a:ext cx="3477296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ORGANIC MATTER</a:t>
            </a:r>
          </a:p>
        </p:txBody>
      </p:sp>
      <p:sp>
        <p:nvSpPr>
          <p:cNvPr id="15053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447800"/>
            <a:ext cx="4803775" cy="5105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b="1" dirty="0" smtClean="0">
                <a:latin typeface="Comic Sans MS" pitchFamily="66" charset="0"/>
              </a:rPr>
              <a:t>DECAY</a:t>
            </a:r>
            <a:r>
              <a:rPr lang="en-US" dirty="0" smtClean="0">
                <a:latin typeface="Comic Sans MS" pitchFamily="66" charset="0"/>
              </a:rPr>
              <a:t> is another way that organic material is cycled.</a:t>
            </a:r>
            <a:endParaRPr lang="en-US" b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b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99FF33"/>
                </a:solidFill>
                <a:latin typeface="Comic Sans MS" pitchFamily="66" charset="0"/>
              </a:rPr>
              <a:t>DECOMPOSERS</a:t>
            </a:r>
            <a:r>
              <a:rPr lang="en-US" sz="2800" dirty="0" smtClean="0">
                <a:latin typeface="Comic Sans MS" pitchFamily="66" charset="0"/>
              </a:rPr>
              <a:t> break down dead organisms and waste products like feces into small inorganic compounds.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Comic Sans MS" pitchFamily="66" charset="0"/>
              </a:rPr>
              <a:t>These compounds then pass into soil or water and provide vital nutrition for that ecosystem.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2800" b="1" dirty="0" smtClean="0">
              <a:latin typeface="Comic Sans MS" pitchFamily="66" charset="0"/>
            </a:endParaRPr>
          </a:p>
        </p:txBody>
      </p:sp>
      <p:pic>
        <p:nvPicPr>
          <p:cNvPr id="19460" name="Picture 4" descr="300px-Fungi_in_Borne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1828800"/>
            <a:ext cx="3482975" cy="417905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INORGANIC MATTER</a:t>
            </a:r>
          </a:p>
        </p:txBody>
      </p:sp>
      <p:sp>
        <p:nvSpPr>
          <p:cNvPr id="152579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dirty="0" smtClean="0">
                <a:latin typeface="Comic Sans MS" pitchFamily="66" charset="0"/>
              </a:rPr>
              <a:t>Matter that does not contain a combination of carbon and hydrogen are called </a:t>
            </a:r>
            <a:r>
              <a:rPr lang="en-US" sz="2800" b="1" dirty="0" smtClean="0">
                <a:solidFill>
                  <a:srgbClr val="99FF33"/>
                </a:solidFill>
                <a:latin typeface="Comic Sans MS" pitchFamily="66" charset="0"/>
              </a:rPr>
              <a:t>INORGANIC</a:t>
            </a:r>
            <a:r>
              <a:rPr lang="en-US" sz="2800" dirty="0" smtClean="0">
                <a:latin typeface="Comic Sans MS" pitchFamily="66" charset="0"/>
              </a:rPr>
              <a:t>. </a:t>
            </a:r>
          </a:p>
          <a:p>
            <a:pPr eaLnBrk="1" hangingPunct="1">
              <a:defRPr/>
            </a:pPr>
            <a:endParaRPr lang="en-US" sz="28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Comic Sans MS" pitchFamily="66" charset="0"/>
              </a:rPr>
              <a:t>Carbon dioxide, minerals, ammonia, &amp; water are all inorganic compounds.</a:t>
            </a:r>
          </a:p>
        </p:txBody>
      </p:sp>
      <p:pic>
        <p:nvPicPr>
          <p:cNvPr id="20482" name="Picture 2" descr="http://www.marukyu.com/eng/enviro/decompositon_img/bunkai_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3946124" cy="36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99FF33"/>
                </a:solidFill>
                <a:latin typeface="Comic Sans MS" pitchFamily="66" charset="0"/>
              </a:rPr>
              <a:t>THE NITROGEN CYCLE</a:t>
            </a:r>
          </a:p>
        </p:txBody>
      </p:sp>
      <p:sp>
        <p:nvSpPr>
          <p:cNvPr id="157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2400" y="1066800"/>
            <a:ext cx="8763000" cy="5638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latin typeface="Comic Sans MS" pitchFamily="66" charset="0"/>
              </a:rPr>
              <a:t>The atmosphere is mostly N</a:t>
            </a:r>
            <a:r>
              <a:rPr lang="en-US" sz="2600" baseline="-25000" dirty="0" smtClean="0">
                <a:latin typeface="Comic Sans MS" pitchFamily="66" charset="0"/>
              </a:rPr>
              <a:t>2</a:t>
            </a:r>
            <a:r>
              <a:rPr lang="en-US" sz="2600" dirty="0" smtClean="0">
                <a:latin typeface="Comic Sans MS" pitchFamily="66" charset="0"/>
              </a:rPr>
              <a:t>, which most living things cannot use, they must “fix” the N</a:t>
            </a:r>
            <a:r>
              <a:rPr lang="en-US" sz="2600" baseline="-25000" dirty="0" smtClean="0">
                <a:latin typeface="Comic Sans MS" pitchFamily="66" charset="0"/>
              </a:rPr>
              <a:t>2</a:t>
            </a:r>
            <a:r>
              <a:rPr lang="en-US" sz="2600" dirty="0" smtClean="0">
                <a:latin typeface="Comic Sans MS" pitchFamily="66" charset="0"/>
              </a:rPr>
              <a:t> into usable nitrates.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latin typeface="Comic Sans MS" pitchFamily="66" charset="0"/>
              </a:rPr>
              <a:t>Nitrogen-fixing bacteria live within the roots of a few plants such as: beans, peas, clover, and alders.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>
                <a:latin typeface="Comic Sans MS" pitchFamily="66" charset="0"/>
              </a:rPr>
              <a:t>The bacteria use sugar provided by the plants and in exchange produce ammonia which is a form of nitrogen that the plants can use (</a:t>
            </a:r>
            <a:r>
              <a:rPr lang="en-US" sz="2600" b="1" dirty="0" smtClean="0">
                <a:solidFill>
                  <a:srgbClr val="99FF33"/>
                </a:solidFill>
                <a:latin typeface="Comic Sans MS" pitchFamily="66" charset="0"/>
              </a:rPr>
              <a:t>MUTUALISM</a:t>
            </a:r>
            <a:r>
              <a:rPr lang="en-US" sz="2600" dirty="0" smtClean="0">
                <a:latin typeface="Comic Sans MS" pitchFamily="66" charset="0"/>
              </a:rPr>
              <a:t>)</a:t>
            </a:r>
          </a:p>
          <a:p>
            <a:pPr>
              <a:defRPr/>
            </a:pPr>
            <a:r>
              <a:rPr lang="en-US" sz="2400" dirty="0" smtClean="0">
                <a:latin typeface="Comic Sans MS" pitchFamily="66" charset="0"/>
              </a:rPr>
              <a:t>Excess nitrogen from the bacteria is released into the soil.</a:t>
            </a:r>
          </a:p>
          <a:p>
            <a:pPr>
              <a:defRPr/>
            </a:pPr>
            <a:r>
              <a:rPr lang="en-US" sz="2400" dirty="0" smtClean="0">
                <a:latin typeface="Comic Sans MS" pitchFamily="66" charset="0"/>
              </a:rPr>
              <a:t>Plants which don’t have the nitrogen-fixing bacteria get nitrogen from the soil above.</a:t>
            </a:r>
          </a:p>
          <a:p>
            <a:pPr>
              <a:defRPr/>
            </a:pPr>
            <a:r>
              <a:rPr lang="en-US" sz="2400" dirty="0" smtClean="0">
                <a:latin typeface="Comic Sans MS" pitchFamily="66" charset="0"/>
              </a:rPr>
              <a:t>Animals get their nitrogen from the plants they eat or the animals they eat that eat those plants.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en-US" sz="26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2">
      <a:dk1>
        <a:sysClr val="windowText" lastClr="000000"/>
      </a:dk1>
      <a:lt1>
        <a:sysClr val="window" lastClr="FFFFFF"/>
      </a:lt1>
      <a:dk2>
        <a:srgbClr val="00B0F0"/>
      </a:dk2>
      <a:lt2>
        <a:srgbClr val="C9C2D1"/>
      </a:lt2>
      <a:accent1>
        <a:srgbClr val="FFFF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Melody's fo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201</TotalTime>
  <Words>475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CYCLING OF MATTER</vt:lpstr>
      <vt:lpstr>PowerPoint Presentation</vt:lpstr>
      <vt:lpstr>PowerPoint Presentation</vt:lpstr>
      <vt:lpstr>CYCLING OF MATTER</vt:lpstr>
      <vt:lpstr>ORGANIC MATTER</vt:lpstr>
      <vt:lpstr>ORGANIC MATTER</vt:lpstr>
      <vt:lpstr>ORGANIC MATTER</vt:lpstr>
      <vt:lpstr>INORGANIC MATTER</vt:lpstr>
      <vt:lpstr>THE NITROGEN CYCLE</vt:lpstr>
      <vt:lpstr>THE NITROGEN CYCLE</vt:lpstr>
      <vt:lpstr>THE CARBON CYCLE</vt:lpstr>
      <vt:lpstr>THE CARBON CYCLE</vt:lpstr>
    </vt:vector>
  </TitlesOfParts>
  <Company>Province of N.B.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CYCLING OF MATTER</dc:title>
  <dc:creator>School District 8</dc:creator>
  <cp:lastModifiedBy>School District 8</cp:lastModifiedBy>
  <cp:revision>12</cp:revision>
  <dcterms:created xsi:type="dcterms:W3CDTF">2011-05-26T13:52:19Z</dcterms:created>
  <dcterms:modified xsi:type="dcterms:W3CDTF">2012-04-10T11:17:17Z</dcterms:modified>
</cp:coreProperties>
</file>