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56" r:id="rId2"/>
    <p:sldId id="257" r:id="rId3"/>
    <p:sldId id="259" r:id="rId4"/>
    <p:sldId id="258" r:id="rId5"/>
    <p:sldId id="260" r:id="rId6"/>
    <p:sldId id="282" r:id="rId7"/>
    <p:sldId id="264" r:id="rId8"/>
    <p:sldId id="268" r:id="rId9"/>
    <p:sldId id="272" r:id="rId10"/>
    <p:sldId id="274" r:id="rId11"/>
    <p:sldId id="275" r:id="rId12"/>
    <p:sldId id="276" r:id="rId13"/>
    <p:sldId id="281" r:id="rId14"/>
    <p:sldId id="277" r:id="rId15"/>
    <p:sldId id="279" r:id="rId16"/>
    <p:sldId id="280" r:id="rId17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4447D1-E981-408E-8620-79070478DE10}" type="datetimeFigureOut">
              <a:rPr lang="en-US" smtClean="0"/>
              <a:t>11/8/2012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15EB33-8CED-4C1E-88A0-DAA7D5D000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3314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A126-8BA8-4DEC-977C-2108E627AE05}" type="datetimeFigureOut">
              <a:rPr lang="en-US" smtClean="0"/>
              <a:pPr/>
              <a:t>11/8/2012</a:t>
            </a:fld>
            <a:endParaRPr lang="en-C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5A1D7CE-8F58-4946-8866-ABD11A15AAE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A126-8BA8-4DEC-977C-2108E627AE05}" type="datetimeFigureOut">
              <a:rPr lang="en-US" smtClean="0"/>
              <a:pPr/>
              <a:t>11/8/2012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D7CE-8F58-4946-8866-ABD11A15AAE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A126-8BA8-4DEC-977C-2108E627AE05}" type="datetimeFigureOut">
              <a:rPr lang="en-US" smtClean="0"/>
              <a:pPr/>
              <a:t>11/8/2012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D7CE-8F58-4946-8866-ABD11A15AAE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A126-8BA8-4DEC-977C-2108E627AE05}" type="datetimeFigureOut">
              <a:rPr lang="en-US" smtClean="0"/>
              <a:pPr/>
              <a:t>11/8/2012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5A1D7CE-8F58-4946-8866-ABD11A15AAE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A126-8BA8-4DEC-977C-2108E627AE05}" type="datetimeFigureOut">
              <a:rPr lang="en-US" smtClean="0"/>
              <a:pPr/>
              <a:t>11/8/2012</a:t>
            </a:fld>
            <a:endParaRPr lang="en-C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D7CE-8F58-4946-8866-ABD11A15AAE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A126-8BA8-4DEC-977C-2108E627AE05}" type="datetimeFigureOut">
              <a:rPr lang="en-US" smtClean="0"/>
              <a:pPr/>
              <a:t>11/8/2012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D7CE-8F58-4946-8866-ABD11A15AAE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A126-8BA8-4DEC-977C-2108E627AE05}" type="datetimeFigureOut">
              <a:rPr lang="en-US" smtClean="0"/>
              <a:pPr/>
              <a:t>11/8/2012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5A1D7CE-8F58-4946-8866-ABD11A15AAE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A126-8BA8-4DEC-977C-2108E627AE05}" type="datetimeFigureOut">
              <a:rPr lang="en-US" smtClean="0"/>
              <a:pPr/>
              <a:t>11/8/2012</a:t>
            </a:fld>
            <a:endParaRPr lang="en-C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D7CE-8F58-4946-8866-ABD11A15AAE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A126-8BA8-4DEC-977C-2108E627AE05}" type="datetimeFigureOut">
              <a:rPr lang="en-US" smtClean="0"/>
              <a:pPr/>
              <a:t>11/8/2012</a:t>
            </a:fld>
            <a:endParaRPr lang="en-CA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D7CE-8F58-4946-8866-ABD11A15AAE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A126-8BA8-4DEC-977C-2108E627AE05}" type="datetimeFigureOut">
              <a:rPr lang="en-US" smtClean="0"/>
              <a:pPr/>
              <a:t>11/8/2012</a:t>
            </a:fld>
            <a:endParaRPr lang="en-CA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D7CE-8F58-4946-8866-ABD11A15AAE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A126-8BA8-4DEC-977C-2108E627AE05}" type="datetimeFigureOut">
              <a:rPr lang="en-US" smtClean="0"/>
              <a:pPr/>
              <a:t>11/8/2012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D7CE-8F58-4946-8866-ABD11A15AAE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B5A126-8BA8-4DEC-977C-2108E627AE05}" type="datetimeFigureOut">
              <a:rPr lang="en-US" smtClean="0"/>
              <a:pPr/>
              <a:t>11/8/2012</a:t>
            </a:fld>
            <a:endParaRPr lang="en-CA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5A1D7CE-8F58-4946-8866-ABD11A15AAE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133601"/>
            <a:ext cx="8458200" cy="1066799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CELL structure &amp; function</a:t>
            </a:r>
            <a:endParaRPr lang="en-CA" b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mitochondr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1642" y="1447800"/>
            <a:ext cx="4956357" cy="506798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686800" cy="5622925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33CC"/>
                </a:solidFill>
              </a:rPr>
              <a:t>9. LYSOSOMES</a:t>
            </a:r>
          </a:p>
          <a:p>
            <a:pPr lvl="1"/>
            <a:r>
              <a:rPr lang="en-US" dirty="0" smtClean="0"/>
              <a:t>Membrane bound sacs that aid in digestion.</a:t>
            </a:r>
          </a:p>
          <a:p>
            <a:pPr lvl="1"/>
            <a:r>
              <a:rPr lang="en-US" dirty="0" smtClean="0"/>
              <a:t>Certain types of human white blood cells use </a:t>
            </a:r>
            <a:r>
              <a:rPr lang="en-US" dirty="0" err="1" smtClean="0"/>
              <a:t>lysosomes</a:t>
            </a:r>
            <a:r>
              <a:rPr lang="en-US" dirty="0" smtClean="0"/>
              <a:t> to destroy invading bacteria.  For this reason they have the nickname “</a:t>
            </a:r>
            <a:r>
              <a:rPr lang="en-US" b="1" dirty="0" smtClean="0">
                <a:solidFill>
                  <a:srgbClr val="FF33CC"/>
                </a:solidFill>
              </a:rPr>
              <a:t>SUICIDE CELLS</a:t>
            </a:r>
            <a:r>
              <a:rPr lang="en-US" dirty="0" smtClean="0"/>
              <a:t>”.</a:t>
            </a:r>
          </a:p>
          <a:p>
            <a:pPr lvl="1"/>
            <a:r>
              <a:rPr lang="en-US" dirty="0" smtClean="0"/>
              <a:t>They also function in breaking down damaged organelles in a cell.</a:t>
            </a:r>
            <a:endParaRPr lang="en-C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914400"/>
          </a:xfrm>
        </p:spPr>
        <p:txBody>
          <a:bodyPr/>
          <a:lstStyle/>
          <a:p>
            <a:r>
              <a:rPr lang="en-US" b="1" dirty="0" smtClean="0">
                <a:solidFill>
                  <a:srgbClr val="FF33CC"/>
                </a:solidFill>
              </a:rPr>
              <a:t>DIFFERENCES </a:t>
            </a:r>
            <a:endParaRPr lang="en-CA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86800" cy="4632325"/>
          </a:xfrm>
        </p:spPr>
        <p:txBody>
          <a:bodyPr>
            <a:normAutofit/>
          </a:bodyPr>
          <a:lstStyle/>
          <a:p>
            <a:r>
              <a:rPr lang="en-US" dirty="0" smtClean="0"/>
              <a:t>Despite the fact that plant and animal cells contain the above 9 organelles in common they have some significant difference as well.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554161"/>
          <a:ext cx="7467600" cy="454183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810000"/>
                <a:gridCol w="3657600"/>
              </a:tblGrid>
              <a:tr h="64883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PLANT CELLS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ANIMAL CELLS</a:t>
                      </a:r>
                      <a:endParaRPr lang="en-CA" dirty="0"/>
                    </a:p>
                  </a:txBody>
                  <a:tcPr/>
                </a:tc>
              </a:tr>
              <a:tr h="648834">
                <a:tc>
                  <a:txBody>
                    <a:bodyPr/>
                    <a:lstStyle/>
                    <a:p>
                      <a:r>
                        <a:rPr lang="en-US" dirty="0" smtClean="0"/>
                        <a:t>Angular</a:t>
                      </a:r>
                      <a:r>
                        <a:rPr lang="en-US" baseline="0" dirty="0" smtClean="0"/>
                        <a:t> in shape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Irregular</a:t>
                      </a:r>
                      <a:r>
                        <a:rPr lang="en-US" baseline="0" dirty="0" smtClean="0"/>
                        <a:t> in shape</a:t>
                      </a:r>
                      <a:endParaRPr lang="en-CA" dirty="0"/>
                    </a:p>
                  </a:txBody>
                  <a:tcPr/>
                </a:tc>
              </a:tr>
              <a:tr h="648834">
                <a:tc>
                  <a:txBody>
                    <a:bodyPr/>
                    <a:lstStyle/>
                    <a:p>
                      <a:r>
                        <a:rPr lang="en-US" dirty="0" smtClean="0"/>
                        <a:t>Tightly packed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Loosely</a:t>
                      </a:r>
                      <a:r>
                        <a:rPr lang="en-US" baseline="0" dirty="0" smtClean="0"/>
                        <a:t> gathered</a:t>
                      </a:r>
                      <a:endParaRPr lang="en-CA" dirty="0"/>
                    </a:p>
                  </a:txBody>
                  <a:tcPr/>
                </a:tc>
              </a:tr>
              <a:tr h="648834">
                <a:tc>
                  <a:txBody>
                    <a:bodyPr/>
                    <a:lstStyle/>
                    <a:p>
                      <a:r>
                        <a:rPr lang="en-US" dirty="0" smtClean="0"/>
                        <a:t>Large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vaculoles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 </a:t>
                      </a:r>
                      <a:r>
                        <a:rPr lang="en-US" dirty="0" err="1" smtClean="0"/>
                        <a:t>vaculoles</a:t>
                      </a:r>
                      <a:endParaRPr lang="en-CA" dirty="0"/>
                    </a:p>
                  </a:txBody>
                  <a:tcPr/>
                </a:tc>
              </a:tr>
              <a:tr h="648834">
                <a:tc>
                  <a:txBody>
                    <a:bodyPr/>
                    <a:lstStyle/>
                    <a:p>
                      <a:r>
                        <a:rPr lang="en-US" dirty="0" smtClean="0"/>
                        <a:t>Contain cell wall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cell wall</a:t>
                      </a:r>
                      <a:endParaRPr lang="en-CA" dirty="0"/>
                    </a:p>
                  </a:txBody>
                  <a:tcPr/>
                </a:tc>
              </a:tr>
              <a:tr h="648834">
                <a:tc>
                  <a:txBody>
                    <a:bodyPr/>
                    <a:lstStyle/>
                    <a:p>
                      <a:r>
                        <a:rPr lang="en-US" dirty="0" smtClean="0"/>
                        <a:t>Contain chloroplasts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chloroplasts</a:t>
                      </a:r>
                      <a:endParaRPr lang="en-CA" dirty="0"/>
                    </a:p>
                  </a:txBody>
                  <a:tcPr/>
                </a:tc>
              </a:tr>
              <a:tr h="648834">
                <a:tc>
                  <a:txBody>
                    <a:bodyPr/>
                    <a:lstStyle/>
                    <a:p>
                      <a:r>
                        <a:rPr lang="en-US" dirty="0" smtClean="0"/>
                        <a:t>No </a:t>
                      </a:r>
                      <a:r>
                        <a:rPr lang="en-US" dirty="0" err="1" smtClean="0"/>
                        <a:t>centrioles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Contain </a:t>
                      </a:r>
                      <a:r>
                        <a:rPr lang="en-US" dirty="0" err="1" smtClean="0"/>
                        <a:t>centrioles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686800" cy="5622925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CELL WALL</a:t>
            </a:r>
          </a:p>
          <a:p>
            <a:pPr lvl="1"/>
            <a:r>
              <a:rPr lang="en-US" dirty="0" smtClean="0"/>
              <a:t>Made from a rigid material called </a:t>
            </a:r>
            <a:r>
              <a:rPr lang="en-US" b="1" dirty="0" smtClean="0">
                <a:solidFill>
                  <a:srgbClr val="FF33CC"/>
                </a:solidFill>
              </a:rPr>
              <a:t>CELLULOSE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They provide plants with structural support and allow them to grow tall without falling over.</a:t>
            </a:r>
          </a:p>
          <a:p>
            <a:r>
              <a:rPr lang="en-US" b="1" dirty="0" smtClean="0">
                <a:solidFill>
                  <a:srgbClr val="FF33CC"/>
                </a:solidFill>
              </a:rPr>
              <a:t>CHLOROPLASTS</a:t>
            </a:r>
          </a:p>
          <a:p>
            <a:pPr lvl="1"/>
            <a:r>
              <a:rPr lang="en-US" dirty="0" smtClean="0"/>
              <a:t>These organelles capture energy from the sun and convert it into chemical energy in a process called </a:t>
            </a:r>
            <a:r>
              <a:rPr lang="en-US" b="1" dirty="0" smtClean="0">
                <a:solidFill>
                  <a:srgbClr val="FF33CC"/>
                </a:solidFill>
              </a:rPr>
              <a:t>PHOTOSYNTHESIS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They are composed of a double membrane and an internal membrane system that contains </a:t>
            </a:r>
            <a:r>
              <a:rPr lang="en-US" b="1" dirty="0" smtClean="0">
                <a:solidFill>
                  <a:srgbClr val="FF33CC"/>
                </a:solidFill>
              </a:rPr>
              <a:t>CHLOROPHYLL</a:t>
            </a:r>
            <a:r>
              <a:rPr lang="en-US" dirty="0" smtClean="0"/>
              <a:t> which is a light capturing molecule.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chloropla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752600"/>
            <a:ext cx="6095999" cy="433136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4937125"/>
          </a:xfrm>
        </p:spPr>
        <p:txBody>
          <a:bodyPr/>
          <a:lstStyle/>
          <a:p>
            <a:pPr lvl="2"/>
            <a:endParaRPr lang="en-US" dirty="0" smtClean="0"/>
          </a:p>
          <a:p>
            <a:r>
              <a:rPr lang="en-US" b="1" dirty="0" smtClean="0">
                <a:solidFill>
                  <a:srgbClr val="FF33CC"/>
                </a:solidFill>
              </a:rPr>
              <a:t>CENTRIOLES</a:t>
            </a:r>
          </a:p>
          <a:p>
            <a:pPr lvl="1">
              <a:lnSpc>
                <a:spcPct val="80000"/>
              </a:lnSpc>
            </a:pPr>
            <a:r>
              <a:rPr lang="en-NZ" dirty="0" err="1" smtClean="0"/>
              <a:t>Centrioles</a:t>
            </a:r>
            <a:r>
              <a:rPr lang="en-NZ" dirty="0" smtClean="0"/>
              <a:t> organize the spindle apparatus on which the chromosomes move during mitosis.</a:t>
            </a:r>
          </a:p>
          <a:p>
            <a:pPr lvl="1">
              <a:lnSpc>
                <a:spcPct val="80000"/>
              </a:lnSpc>
            </a:pPr>
            <a:r>
              <a:rPr lang="en-NZ" dirty="0" smtClean="0"/>
              <a:t>They are critical to cell division.</a:t>
            </a:r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CELL THEORY		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cell theory is a fundamental concept in biology.  It states:</a:t>
            </a:r>
          </a:p>
          <a:p>
            <a:pPr>
              <a:buNone/>
            </a:pPr>
            <a:endParaRPr lang="en-CA" dirty="0" smtClean="0"/>
          </a:p>
          <a:p>
            <a:pPr lvl="1"/>
            <a:r>
              <a:rPr lang="en-US" dirty="0" smtClean="0">
                <a:solidFill>
                  <a:srgbClr val="FF33CC"/>
                </a:solidFill>
              </a:rPr>
              <a:t>All living things are composed of cells.</a:t>
            </a:r>
          </a:p>
          <a:p>
            <a:pPr lvl="1"/>
            <a:r>
              <a:rPr lang="en-US" dirty="0" smtClean="0">
                <a:solidFill>
                  <a:srgbClr val="FF33CC"/>
                </a:solidFill>
              </a:rPr>
              <a:t>The cell is the basic structural unit of all living things.</a:t>
            </a:r>
          </a:p>
          <a:p>
            <a:pPr lvl="1"/>
            <a:r>
              <a:rPr lang="en-US" dirty="0" smtClean="0">
                <a:solidFill>
                  <a:srgbClr val="FF33CC"/>
                </a:solidFill>
              </a:rPr>
              <a:t>All cells arise from pre-existing cells.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Two types of cells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33CC"/>
                </a:solidFill>
              </a:rPr>
              <a:t>PROKARYOTIC</a:t>
            </a:r>
          </a:p>
          <a:p>
            <a:pPr lvl="1"/>
            <a:r>
              <a:rPr lang="en-US" dirty="0" smtClean="0"/>
              <a:t>Lack a “true” nucleus</a:t>
            </a:r>
          </a:p>
          <a:p>
            <a:pPr lvl="1"/>
            <a:r>
              <a:rPr lang="en-US" dirty="0" smtClean="0"/>
              <a:t>Do not have organelles</a:t>
            </a:r>
          </a:p>
          <a:p>
            <a:pPr lvl="1"/>
            <a:r>
              <a:rPr lang="en-US" dirty="0" smtClean="0"/>
              <a:t>Bacteria is the most common example</a:t>
            </a:r>
          </a:p>
          <a:p>
            <a:r>
              <a:rPr lang="en-US" b="1" dirty="0" smtClean="0">
                <a:solidFill>
                  <a:srgbClr val="FF33CC"/>
                </a:solidFill>
              </a:rPr>
              <a:t>EUKARYOTIC</a:t>
            </a:r>
          </a:p>
          <a:p>
            <a:pPr lvl="1"/>
            <a:r>
              <a:rPr lang="en-US" dirty="0" smtClean="0"/>
              <a:t>Have a nucleus</a:t>
            </a:r>
          </a:p>
          <a:p>
            <a:pPr lvl="1"/>
            <a:r>
              <a:rPr lang="en-US" dirty="0" smtClean="0"/>
              <a:t>Contain organelles separated by membranes</a:t>
            </a:r>
          </a:p>
          <a:p>
            <a:pPr lvl="1"/>
            <a:r>
              <a:rPr lang="en-US" dirty="0" smtClean="0"/>
              <a:t>Much larger than prokaryotic cells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Two Types of Eukaryotic Cells</a:t>
            </a:r>
            <a:endParaRPr lang="en-CA" b="1" dirty="0"/>
          </a:p>
        </p:txBody>
      </p:sp>
      <p:pic>
        <p:nvPicPr>
          <p:cNvPr id="76804" name="Picture 4" descr="animalce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4800600" cy="3032125"/>
          </a:xfrm>
          <a:prstGeom prst="rect">
            <a:avLst/>
          </a:prstGeom>
          <a:noFill/>
        </p:spPr>
      </p:pic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5181600" y="1371600"/>
            <a:ext cx="3505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FF33CC"/>
                </a:solidFill>
                <a:latin typeface="+mj-lt"/>
              </a:rPr>
              <a:t>Animal </a:t>
            </a:r>
            <a:r>
              <a:rPr lang="en-US" sz="3200" b="1" dirty="0">
                <a:solidFill>
                  <a:srgbClr val="FF33CC"/>
                </a:solidFill>
                <a:latin typeface="+mj-lt"/>
              </a:rPr>
              <a:t>Cells</a:t>
            </a:r>
          </a:p>
        </p:txBody>
      </p:sp>
      <p:pic>
        <p:nvPicPr>
          <p:cNvPr id="76806" name="Picture 6" descr="Plant C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657600"/>
            <a:ext cx="4419600" cy="2906712"/>
          </a:xfrm>
          <a:prstGeom prst="rect">
            <a:avLst/>
          </a:prstGeom>
          <a:noFill/>
        </p:spPr>
      </p:pic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609600" y="5715000"/>
            <a:ext cx="3505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200" b="1" dirty="0" smtClean="0">
                <a:solidFill>
                  <a:srgbClr val="FF33CC"/>
                </a:solidFill>
                <a:latin typeface="+mj-lt"/>
              </a:rPr>
              <a:t>Plant </a:t>
            </a:r>
            <a:r>
              <a:rPr lang="en-US" sz="3200" b="1" dirty="0">
                <a:solidFill>
                  <a:srgbClr val="FF33CC"/>
                </a:solidFill>
                <a:latin typeface="+mj-lt"/>
              </a:rPr>
              <a:t>Cells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5" grpId="0"/>
      <p:bldP spid="7680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COMMON ORGANELLES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33CC"/>
                </a:solidFill>
              </a:rPr>
              <a:t>1. CELL MEMBRANE</a:t>
            </a:r>
          </a:p>
          <a:p>
            <a:pPr lvl="1"/>
            <a:r>
              <a:rPr lang="en-US" dirty="0" smtClean="0"/>
              <a:t>The “skin” of the cell; it holds everything inside.</a:t>
            </a:r>
          </a:p>
          <a:p>
            <a:pPr lvl="1"/>
            <a:r>
              <a:rPr lang="en-US" dirty="0" smtClean="0"/>
              <a:t>It is </a:t>
            </a:r>
            <a:r>
              <a:rPr lang="en-US" b="1" dirty="0" smtClean="0">
                <a:solidFill>
                  <a:srgbClr val="FF33CC"/>
                </a:solidFill>
              </a:rPr>
              <a:t>SEMIPERMEABLE</a:t>
            </a:r>
            <a:r>
              <a:rPr lang="en-US" dirty="0" smtClean="0"/>
              <a:t> which means it allows certain things to go through it.</a:t>
            </a:r>
          </a:p>
          <a:p>
            <a:pPr>
              <a:buNone/>
            </a:pPr>
            <a:r>
              <a:rPr lang="en-US" b="1" dirty="0" smtClean="0">
                <a:solidFill>
                  <a:srgbClr val="FF33CC"/>
                </a:solidFill>
              </a:rPr>
              <a:t>2. NUCLEUS</a:t>
            </a:r>
          </a:p>
          <a:p>
            <a:pPr lvl="1"/>
            <a:r>
              <a:rPr lang="en-US" dirty="0" smtClean="0"/>
              <a:t>The “control centre” or “brain” of the cell.</a:t>
            </a:r>
          </a:p>
          <a:p>
            <a:pPr lvl="1"/>
            <a:r>
              <a:rPr lang="en-US" dirty="0" smtClean="0"/>
              <a:t>Usually the largest organelle.</a:t>
            </a:r>
          </a:p>
          <a:p>
            <a:pPr lvl="1"/>
            <a:r>
              <a:rPr lang="en-US" dirty="0" smtClean="0"/>
              <a:t>Where </a:t>
            </a:r>
            <a:r>
              <a:rPr lang="en-US" b="1" dirty="0" smtClean="0">
                <a:solidFill>
                  <a:srgbClr val="FF33CC"/>
                </a:solidFill>
              </a:rPr>
              <a:t>DNA</a:t>
            </a:r>
            <a:r>
              <a:rPr lang="en-US" dirty="0" smtClean="0"/>
              <a:t> is stored.  DNA contains the chromosomes which is where all genetic information is found.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nucle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219200"/>
            <a:ext cx="5342820" cy="4953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33CC"/>
                </a:solidFill>
              </a:rPr>
              <a:t>3. CYTOPLASM</a:t>
            </a:r>
          </a:p>
          <a:p>
            <a:pPr lvl="1"/>
            <a:r>
              <a:rPr lang="en-US" dirty="0" smtClean="0"/>
              <a:t>A “jelly-like” substance composed of mostly water that surrounds and protects the organelles.</a:t>
            </a:r>
          </a:p>
          <a:p>
            <a:pPr>
              <a:buNone/>
            </a:pPr>
            <a:r>
              <a:rPr lang="en-US" b="1" dirty="0" smtClean="0">
                <a:solidFill>
                  <a:srgbClr val="FF33CC"/>
                </a:solidFill>
              </a:rPr>
              <a:t>4. VACUOLES</a:t>
            </a:r>
          </a:p>
          <a:p>
            <a:pPr lvl="1"/>
            <a:r>
              <a:rPr lang="en-US" dirty="0" smtClean="0"/>
              <a:t>“Sac-like” containers made from pieces of cells membrane.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686800" cy="5622925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33CC"/>
                </a:solidFill>
              </a:rPr>
              <a:t>5. RIBOSOMES</a:t>
            </a:r>
          </a:p>
          <a:p>
            <a:pPr lvl="1"/>
            <a:r>
              <a:rPr lang="en-US" dirty="0" smtClean="0"/>
              <a:t>The “builders” of protein.</a:t>
            </a:r>
          </a:p>
          <a:p>
            <a:pPr lvl="1"/>
            <a:r>
              <a:rPr lang="en-US" dirty="0" smtClean="0"/>
              <a:t>They are dark looking dense granules that can be free floating in the cytoplasm or attached to the endoplasmic reticulum.</a:t>
            </a:r>
          </a:p>
          <a:p>
            <a:pPr lvl="1"/>
            <a:r>
              <a:rPr lang="en-US" dirty="0" smtClean="0"/>
              <a:t>Composed of </a:t>
            </a:r>
            <a:r>
              <a:rPr lang="en-US" b="1" dirty="0" smtClean="0">
                <a:solidFill>
                  <a:srgbClr val="FF33CC"/>
                </a:solidFill>
              </a:rPr>
              <a:t>RNA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FF33CC"/>
                </a:solidFill>
              </a:rPr>
              <a:t>PROTEIN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>
                <a:solidFill>
                  <a:srgbClr val="FF33CC"/>
                </a:solidFill>
              </a:rPr>
              <a:t>6. ENDOPLASMIC RETICULUM</a:t>
            </a:r>
          </a:p>
          <a:p>
            <a:pPr lvl="1"/>
            <a:r>
              <a:rPr lang="en-US" dirty="0" smtClean="0"/>
              <a:t>A series of “canals” or small tubules that branch out from the nucleus.</a:t>
            </a:r>
          </a:p>
          <a:p>
            <a:pPr lvl="1"/>
            <a:r>
              <a:rPr lang="en-US" b="1" dirty="0" smtClean="0">
                <a:solidFill>
                  <a:srgbClr val="FF33CC"/>
                </a:solidFill>
              </a:rPr>
              <a:t>ROUGH ER </a:t>
            </a:r>
            <a:r>
              <a:rPr lang="en-US" dirty="0" smtClean="0"/>
              <a:t>has </a:t>
            </a:r>
            <a:r>
              <a:rPr lang="en-US" dirty="0" err="1" smtClean="0"/>
              <a:t>ribosomes</a:t>
            </a:r>
            <a:r>
              <a:rPr lang="en-US" dirty="0" smtClean="0"/>
              <a:t> attached.</a:t>
            </a:r>
          </a:p>
          <a:p>
            <a:pPr lvl="1"/>
            <a:r>
              <a:rPr lang="en-US" b="1" dirty="0" smtClean="0">
                <a:solidFill>
                  <a:srgbClr val="FF33CC"/>
                </a:solidFill>
              </a:rPr>
              <a:t>SMOOTH ER </a:t>
            </a:r>
            <a:r>
              <a:rPr lang="en-US" dirty="0" smtClean="0"/>
              <a:t>has no </a:t>
            </a:r>
            <a:r>
              <a:rPr lang="en-US" dirty="0" err="1" smtClean="0"/>
              <a:t>ribosomes</a:t>
            </a:r>
            <a:r>
              <a:rPr lang="en-US" dirty="0" smtClean="0"/>
              <a:t>. </a:t>
            </a:r>
            <a:endParaRPr lang="en-CA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686800" cy="56229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33CC"/>
                </a:solidFill>
              </a:rPr>
              <a:t>7. GOLGI APPARATUS</a:t>
            </a:r>
          </a:p>
          <a:p>
            <a:pPr lvl="1"/>
            <a:r>
              <a:rPr lang="en-US" dirty="0" smtClean="0"/>
              <a:t>Looks like a flattened stack of pancakes.</a:t>
            </a:r>
          </a:p>
          <a:p>
            <a:pPr lvl="1"/>
            <a:r>
              <a:rPr lang="en-US" dirty="0" smtClean="0"/>
              <a:t>Where protein is stored until needed.</a:t>
            </a:r>
          </a:p>
          <a:p>
            <a:pPr lvl="1"/>
            <a:r>
              <a:rPr lang="en-US" dirty="0" smtClean="0"/>
              <a:t>If the protein is needed outside of the cell, the GA packages it into a vacuole and sends it to the cells membrane for transport.</a:t>
            </a:r>
          </a:p>
          <a:p>
            <a:pPr>
              <a:buNone/>
            </a:pPr>
            <a:r>
              <a:rPr lang="en-US" b="1" dirty="0" smtClean="0">
                <a:solidFill>
                  <a:srgbClr val="FF33CC"/>
                </a:solidFill>
              </a:rPr>
              <a:t>8. MITOCHONDRIA</a:t>
            </a:r>
          </a:p>
          <a:p>
            <a:pPr lvl="1"/>
            <a:r>
              <a:rPr lang="en-US" dirty="0" smtClean="0"/>
              <a:t>The “powerhouse” of the cell.</a:t>
            </a:r>
          </a:p>
          <a:p>
            <a:pPr lvl="1"/>
            <a:r>
              <a:rPr lang="en-US" dirty="0" smtClean="0"/>
              <a:t>The site of </a:t>
            </a:r>
            <a:r>
              <a:rPr lang="en-US" b="1" dirty="0" smtClean="0">
                <a:solidFill>
                  <a:srgbClr val="FF33CC"/>
                </a:solidFill>
              </a:rPr>
              <a:t>CELLULAR RESPIRATION </a:t>
            </a:r>
            <a:r>
              <a:rPr lang="en-US" dirty="0" smtClean="0"/>
              <a:t>in cells which use glucose and oxygen to make carbon dioxide, water and ATP (energy).</a:t>
            </a:r>
          </a:p>
          <a:p>
            <a:endParaRPr lang="en-US" dirty="0" smtClean="0"/>
          </a:p>
          <a:p>
            <a:pPr lvl="1"/>
            <a:endParaRPr lang="en-C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Custom 1">
      <a:dk1>
        <a:sysClr val="windowText" lastClr="000000"/>
      </a:dk1>
      <a:lt1>
        <a:sysClr val="window" lastClr="FFFFFF"/>
      </a:lt1>
      <a:dk2>
        <a:srgbClr val="4E3B30"/>
      </a:dk2>
      <a:lt2>
        <a:srgbClr val="92D050"/>
      </a:lt2>
      <a:accent1>
        <a:srgbClr val="FF33CC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lody's fon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1230</TotalTime>
  <Words>537</Words>
  <Application>Microsoft Office PowerPoint</Application>
  <PresentationFormat>On-screen Show (4:3)</PresentationFormat>
  <Paragraphs>77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Trek</vt:lpstr>
      <vt:lpstr>CELL structure &amp; function</vt:lpstr>
      <vt:lpstr>CELL THEORY  </vt:lpstr>
      <vt:lpstr>Two types of cells</vt:lpstr>
      <vt:lpstr>Two Types of Eukaryotic Cells</vt:lpstr>
      <vt:lpstr>COMMON ORGANELLES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DIFFERENCES </vt:lpstr>
      <vt:lpstr>PowerPoint Presentation</vt:lpstr>
      <vt:lpstr>PowerPoint Presentation</vt:lpstr>
      <vt:lpstr>PowerPoint Presentation</vt:lpstr>
      <vt:lpstr>PowerPoint Presentation</vt:lpstr>
    </vt:vector>
  </TitlesOfParts>
  <Company>Province of N.B.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CELLS</dc:title>
  <dc:creator>School District 8</dc:creator>
  <cp:lastModifiedBy>School District 8</cp:lastModifiedBy>
  <cp:revision>22</cp:revision>
  <dcterms:created xsi:type="dcterms:W3CDTF">2010-09-07T22:46:06Z</dcterms:created>
  <dcterms:modified xsi:type="dcterms:W3CDTF">2012-11-08T12:48:49Z</dcterms:modified>
</cp:coreProperties>
</file>